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6858000" cy="9144000"/>
  <p:embeddedFontLst>
    <p:embeddedFont>
      <p:font typeface="Helvetica Neue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32">
          <p15:clr>
            <a:srgbClr val="A4A3A4"/>
          </p15:clr>
        </p15:guide>
        <p15:guide id="2" pos="7392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inauqKhAmRKEZfEc79FT45n+AJ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510C0B-E18B-4D30-9340-DF9F9F7E33FD}">
  <a:tblStyle styleId="{C1510C0B-E18B-4D30-9340-DF9F9F7E33FD}" styleName="Table_0">
    <a:wholeTbl>
      <a:tcTxStyle b="off" i="off">
        <a:font>
          <a:latin typeface="Intel Clear"/>
          <a:ea typeface="Intel Clear"/>
          <a:cs typeface="Intel Clear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66FF823-CED8-4871-8768-C754F361EE4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32" orient="horz"/>
        <p:guide pos="73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4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c0c013f0c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c0c013f0c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c0c013f0c_0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26c0c013f0c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c0c013f0c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6c0c013f0c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c0c013f0c_0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6c0c013f0c_0_2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c0c013f0c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c0c013f0c_0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c0c013f0c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c0c013f0c_0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c0c013f0c_0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c0c013f0c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There’s been plenty of progress and we have new slides to share, but this one is from Gil’s presentation in EuroLLVM – the vision remained the same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Idea: model vectorization as a planning process, each VPlan is clear and self-contained, leave no sophisticated logic/ad-hoc decisions in Cost and Execute</a:t>
            </a:r>
            <a:endParaRPr/>
          </a:p>
        </p:txBody>
      </p:sp>
      <p:sp>
        <p:nvSpPr>
          <p:cNvPr id="402" name="Google Shape;402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6c0c013f0c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6c0c013f0c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237443f3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4237443f3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c0c013f0c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c0c013f0c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c0c013f0c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c0c013f0c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c0c013f0c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c0c013f0c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ue A" showMasterSp="0">
  <p:cSld name="Title Blue A">
    <p:bg>
      <p:bgPr>
        <a:solidFill>
          <a:srgbClr val="184A8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C7FD"/>
              </a:buClr>
              <a:buSzPts val="1600"/>
              <a:buNone/>
              <a:defRPr b="1" i="0" sz="1600">
                <a:solidFill>
                  <a:srgbClr val="00C7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4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&amp; 2 Pictures">
  <p:cSld name="Title, Sub, Content &amp; 2 Picture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 txBox="1"/>
          <p:nvPr>
            <p:ph type="title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" type="body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2" type="body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33"/>
          <p:cNvSpPr/>
          <p:nvPr>
            <p:ph idx="3" type="pic"/>
          </p:nvPr>
        </p:nvSpPr>
        <p:spPr>
          <a:xfrm>
            <a:off x="6609331" y="571500"/>
            <a:ext cx="4668837" cy="238125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33"/>
          <p:cNvSpPr/>
          <p:nvPr>
            <p:ph idx="4" type="pic"/>
          </p:nvPr>
        </p:nvSpPr>
        <p:spPr>
          <a:xfrm>
            <a:off x="6609331" y="3537061"/>
            <a:ext cx="4668837" cy="238125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33"/>
          <p:cNvSpPr txBox="1"/>
          <p:nvPr>
            <p:ph idx="5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6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&amp; Picture">
  <p:cSld name="Title, Sub, Content &amp; Pictur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4"/>
          <p:cNvSpPr/>
          <p:nvPr>
            <p:ph idx="2" type="pic"/>
          </p:nvPr>
        </p:nvSpPr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4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3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ull Page Picture">
  <p:cSld name="Title &amp; Full Page Pictur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/>
          <p:nvPr>
            <p:ph idx="2" type="pic"/>
          </p:nvPr>
        </p:nvSpPr>
        <p:spPr>
          <a:xfrm>
            <a:off x="-11286" y="0"/>
            <a:ext cx="11744325" cy="6401797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5"/>
          <p:cNvSpPr txBox="1"/>
          <p:nvPr>
            <p:ph type="title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Quote">
  <p:cSld name="Title &amp; Quot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6"/>
          <p:cNvSpPr txBox="1"/>
          <p:nvPr>
            <p:ph type="title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" type="body"/>
          </p:nvPr>
        </p:nvSpPr>
        <p:spPr>
          <a:xfrm>
            <a:off x="571500" y="1592529"/>
            <a:ext cx="11010900" cy="3727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2" type="body"/>
          </p:nvPr>
        </p:nvSpPr>
        <p:spPr>
          <a:xfrm>
            <a:off x="571500" y="5461818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hart Example" showMasterSp="0">
  <p:cSld name="3_Chart Example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37"/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7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lt1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7"/>
          <p:cNvSpPr txBox="1"/>
          <p:nvPr>
            <p:ph type="title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>
            <a:off x="571500" y="1599816"/>
            <a:ext cx="11010900" cy="3719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pic>
        <p:nvPicPr>
          <p:cNvPr descr="Image" id="81" name="Google Shape;8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7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7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7"/>
          <p:cNvSpPr txBox="1"/>
          <p:nvPr>
            <p:ph idx="2" type="body"/>
          </p:nvPr>
        </p:nvSpPr>
        <p:spPr>
          <a:xfrm>
            <a:off x="571500" y="5476099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37"/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White">
  <p:cSld name="Section Break Whit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8"/>
          <p:cNvSpPr txBox="1"/>
          <p:nvPr>
            <p:ph type="title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800"/>
              <a:buFont typeface="Arial"/>
              <a:buNone/>
              <a:defRPr sz="48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38"/>
          <p:cNvSpPr txBox="1"/>
          <p:nvPr>
            <p:ph idx="1" type="body"/>
          </p:nvPr>
        </p:nvSpPr>
        <p:spPr>
          <a:xfrm>
            <a:off x="571500" y="3939750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Blue" showMasterSp="0">
  <p:cSld name="Section Break Blue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9"/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91" name="Google Shape;9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9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9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9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9"/>
          <p:cNvSpPr txBox="1"/>
          <p:nvPr>
            <p:ph type="title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39"/>
          <p:cNvSpPr txBox="1"/>
          <p:nvPr>
            <p:ph idx="1" type="body"/>
          </p:nvPr>
        </p:nvSpPr>
        <p:spPr>
          <a:xfrm>
            <a:off x="571500" y="3948942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39"/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ight Blue" showMasterSp="0">
  <p:cSld name="Section Break Light Blue">
    <p:bg>
      <p:bgPr>
        <a:solidFill>
          <a:srgbClr val="0095BD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0"/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40"/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01" name="Google Shape;10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0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0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0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0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0"/>
          <p:cNvSpPr txBox="1"/>
          <p:nvPr>
            <p:ph type="title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40"/>
          <p:cNvSpPr txBox="1"/>
          <p:nvPr>
            <p:ph idx="1" type="body"/>
          </p:nvPr>
        </p:nvSpPr>
        <p:spPr>
          <a:xfrm>
            <a:off x="571500" y="3964420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Blue" showMasterSp="0">
  <p:cSld name="Title, Sub &amp; Content Blue">
    <p:bg>
      <p:bgPr>
        <a:solidFill>
          <a:schemeClr val="dk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1"/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1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1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1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1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14" name="Google Shape;11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1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41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1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1"/>
          <p:cNvSpPr txBox="1"/>
          <p:nvPr>
            <p:ph type="title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41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Blue 2" showMasterSp="0">
  <p:cSld name="Title, Sub &amp; Content Blue 2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2"/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2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2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2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2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27" name="Google Shape;12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2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2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42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2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2"/>
          <p:cNvSpPr txBox="1"/>
          <p:nvPr>
            <p:ph type="title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33" name="Google Shape;133;p42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Light Blue" showMasterSp="0">
  <p:cSld name="Title, Sub &amp; Content Light Blue">
    <p:bg>
      <p:bgPr>
        <a:solidFill>
          <a:schemeClr val="accen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3"/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3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37" name="Google Shape;13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3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3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3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3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3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3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44" name="Google Shape;144;p43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3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3"/>
          <p:cNvSpPr txBox="1"/>
          <p:nvPr>
            <p:ph type="title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47" name="Google Shape;147;p43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Gray">
  <p:cSld name="Title, Sub, Content Gray"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4"/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4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4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4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  <a:defRPr>
                <a:solidFill>
                  <a:schemeClr val="lt2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solidFill>
                  <a:schemeClr val="lt2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>
                <a:solidFill>
                  <a:schemeClr val="lt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44"/>
          <p:cNvSpPr txBox="1"/>
          <p:nvPr>
            <p:ph type="title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44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55" name="Google Shape;155;p44"/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Blue 3" showMasterSp="0">
  <p:cSld name="Title, Sub &amp; Content Blue 3">
    <p:bg>
      <p:bgPr>
        <a:solidFill>
          <a:schemeClr val="accen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5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58" name="Google Shape;158;p45"/>
          <p:cNvSpPr txBox="1"/>
          <p:nvPr>
            <p:ph type="title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59" name="Google Shape;159;p45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45"/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45"/>
          <p:cNvSpPr/>
          <p:nvPr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5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lt1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63" name="Google Shape;16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5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5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5"/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Light Blue 2" showMasterSp="0">
  <p:cSld name="Title, Sub &amp; Content Light Blue 2">
    <p:bg>
      <p:bgPr>
        <a:solidFill>
          <a:srgbClr val="0095BD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6"/>
          <p:cNvSpPr txBox="1"/>
          <p:nvPr>
            <p:ph idx="1" type="body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69" name="Google Shape;169;p46"/>
          <p:cNvSpPr txBox="1"/>
          <p:nvPr>
            <p:ph type="title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46"/>
          <p:cNvSpPr txBox="1"/>
          <p:nvPr>
            <p:ph idx="2" type="body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46"/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46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lt1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73" name="Google Shape;17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6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6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6"/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 White">
  <p:cSld name="Title &amp; Sub Whit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47"/>
          <p:cNvGraphicFramePr/>
          <p:nvPr/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r:id="rId2"/>
          </a:graphicData>
        </a:graphic>
      </p:graphicFrame>
      <p:sp>
        <p:nvSpPr>
          <p:cNvPr id="179" name="Google Shape;179;p47"/>
          <p:cNvSpPr txBox="1"/>
          <p:nvPr>
            <p:ph type="title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47"/>
          <p:cNvSpPr/>
          <p:nvPr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47"/>
          <p:cNvSpPr/>
          <p:nvPr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 Blue" showMasterSp="0">
  <p:cSld name="Title &amp; Sub Blue"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8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85" name="Google Shape;18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8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8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8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8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8"/>
          <p:cNvSpPr txBox="1"/>
          <p:nvPr>
            <p:ph type="title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 Light Blue" showMasterSp="0">
  <p:cSld name="Title &amp; Sub Light Blue">
    <p:bg>
      <p:bgPr>
        <a:solidFill>
          <a:srgbClr val="00C7FD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9"/>
          <p:cNvSpPr/>
          <p:nvPr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9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94" name="Google Shape;19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1433" y="6543018"/>
            <a:ext cx="491250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9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9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9"/>
          <p:cNvSpPr/>
          <p:nvPr/>
        </p:nvSpPr>
        <p:spPr>
          <a:xfrm>
            <a:off x="5503530" y="6562504"/>
            <a:ext cx="118494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9"/>
          <p:cNvSpPr/>
          <p:nvPr/>
        </p:nvSpPr>
        <p:spPr>
          <a:xfrm>
            <a:off x="483010" y="6562504"/>
            <a:ext cx="1766830" cy="231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or Event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9"/>
          <p:cNvSpPr txBox="1"/>
          <p:nvPr>
            <p:ph type="title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ntent Columns">
  <p:cSld name="Title &amp; 2 Content 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" type="body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2" type="body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bg>
      <p:bgPr>
        <a:solidFill>
          <a:schemeClr val="accen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FFFFFF"/>
              </a:buClr>
              <a:buSzPts val="850"/>
              <a:buFont typeface="Arial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Blue B" showMasterSp="0">
  <p:cSld name="1_Title Blue B">
    <p:bg>
      <p:bgPr>
        <a:solidFill>
          <a:srgbClr val="184A86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9"/>
          <p:cNvSpPr txBox="1"/>
          <p:nvPr>
            <p:ph idx="1" type="body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C7FD"/>
              </a:buClr>
              <a:buSzPts val="1600"/>
              <a:buNone/>
              <a:defRPr b="1" i="0" sz="1600">
                <a:solidFill>
                  <a:srgbClr val="00C7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9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9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9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29"/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33" name="Google Shape;33;p29"/>
            <p:cNvSpPr/>
            <p:nvPr/>
          </p:nvSpPr>
          <p:spPr>
            <a:xfrm>
              <a:off x="1314450" y="6396809"/>
              <a:ext cx="78581" cy="78581"/>
            </a:xfrm>
            <a:custGeom>
              <a:rect b="b" l="l" r="r" t="t"/>
              <a:pathLst>
                <a:path extrusionOk="0" h="78581" w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9"/>
            <p:cNvSpPr/>
            <p:nvPr/>
          </p:nvSpPr>
          <p:spPr>
            <a:xfrm>
              <a:off x="1316545" y="6391094"/>
              <a:ext cx="995171" cy="420623"/>
            </a:xfrm>
            <a:custGeom>
              <a:rect b="b" l="l" r="r" t="t"/>
              <a:pathLst>
                <a:path extrusionOk="0" h="420623" w="995171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>
              <a:off x="2358770" y="6728469"/>
              <a:ext cx="79057" cy="79057"/>
            </a:xfrm>
            <a:custGeom>
              <a:rect b="b" l="l" r="r" t="t"/>
              <a:pathLst>
                <a:path extrusionOk="0" h="79057" w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9"/>
            <p:cNvSpPr/>
            <p:nvPr/>
          </p:nvSpPr>
          <p:spPr>
            <a:xfrm>
              <a:off x="2384869" y="6748090"/>
              <a:ext cx="30765" cy="39528"/>
            </a:xfrm>
            <a:custGeom>
              <a:rect b="b" l="l" r="r" t="t"/>
              <a:pathLst>
                <a:path extrusionOk="0" h="39528" w="30765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hite" showMasterSp="0">
  <p:cSld name="Title Whit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8431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0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500"/>
              <a:buFont typeface="Arial"/>
              <a:buNone/>
              <a:defRPr sz="75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" type="body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30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0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0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6513" y="5992753"/>
            <a:ext cx="1031758" cy="38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">
  <p:cSld name="Title, Sub &amp;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" type="body"/>
          </p:nvPr>
        </p:nvSpPr>
        <p:spPr>
          <a:xfrm>
            <a:off x="571370" y="2139953"/>
            <a:ext cx="11010900" cy="4108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2" type="body"/>
          </p:nvPr>
        </p:nvSpPr>
        <p:spPr>
          <a:xfrm>
            <a:off x="571370" y="1612901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2 Content Columns">
  <p:cSld name="Title, Sub &amp; 2 Content 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" type="body"/>
          </p:nvPr>
        </p:nvSpPr>
        <p:spPr>
          <a:xfrm>
            <a:off x="571500" y="2139951"/>
            <a:ext cx="5288525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2" type="body"/>
          </p:nvPr>
        </p:nvSpPr>
        <p:spPr>
          <a:xfrm>
            <a:off x="6289113" y="2139951"/>
            <a:ext cx="5288525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3" type="body"/>
          </p:nvPr>
        </p:nvSpPr>
        <p:spPr>
          <a:xfrm>
            <a:off x="571500" y="1612901"/>
            <a:ext cx="1102201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" type="body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Helvetica Neue"/>
              <a:buNone/>
              <a:defRPr b="0" i="0" sz="13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23"/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www.intel.com/content/www/us/en/develop/documentation/iocl-opg/top/coding-for-the-intel-processor-graphics/execution-of-opencl-work-items-the-simd-machine.html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s://www.researchgate.net/figure/Typical-NVIDIA-GPU-architecture-The-GPU-is-comprised-of-a-set-of-Streaming_fig1_23666665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www.alcf.anl.gov/sites/default/files/2020-03/Intel_SYCL_webinar_2019_Oct_30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hyperlink" Target="https://godbolt.org/z/3vv46r8ze" TargetMode="External"/><Relationship Id="rId6" Type="http://schemas.openxmlformats.org/officeDocument/2006/relationships/hyperlink" Target="https://godbolt.org/z/frsYGPf6v" TargetMode="External"/><Relationship Id="rId7" Type="http://schemas.openxmlformats.org/officeDocument/2006/relationships/hyperlink" Target="https://godbolt.org/z/9c76bMTo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forms.gle/meM77ba76mBd2kAp7" TargetMode="External"/><Relationship Id="rId4" Type="http://schemas.openxmlformats.org/officeDocument/2006/relationships/hyperlink" Target="mailto:me@gooddoog.ru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forms.gle/Q7kHQL7vDimYvH7c8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llvm.org/docs/Vectorizers.html" TargetMode="External"/><Relationship Id="rId4" Type="http://schemas.openxmlformats.org/officeDocument/2006/relationships/hyperlink" Target="https://www.youtube.com/watch?v=jlezxjJLQIg" TargetMode="External"/><Relationship Id="rId5" Type="http://schemas.openxmlformats.org/officeDocument/2006/relationships/hyperlink" Target="https://www.youtube.com/watch?v=BAZClv6nMxY" TargetMode="External"/><Relationship Id="rId6" Type="http://schemas.openxmlformats.org/officeDocument/2006/relationships/hyperlink" Target="https://dl.acm.org/doi/pdf/10.1145/1454115.1454119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ishuah.com/2021/12/19/a-benchmark-study-simd-intrinsic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lang="en-US"/>
              <a:t>Compilers 101</a:t>
            </a:r>
            <a:endParaRPr/>
          </a:p>
        </p:txBody>
      </p:sp>
      <p:sp>
        <p:nvSpPr>
          <p:cNvPr id="205" name="Google Shape;205;p1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Autovectorization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c0c013f0c_0_3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SIMD version (ARM, SVE)</a:t>
            </a:r>
            <a:endParaRPr/>
          </a:p>
        </p:txBody>
      </p:sp>
      <p:pic>
        <p:nvPicPr>
          <p:cNvPr id="278" name="Google Shape;278;g26c0c013f0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4575"/>
            <a:ext cx="6099324" cy="29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6c0c013f0c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475" y="2335900"/>
            <a:ext cx="5893525" cy="29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Next level: GPUs</a:t>
            </a:r>
            <a:endParaRPr/>
          </a:p>
        </p:txBody>
      </p:sp>
      <p:pic>
        <p:nvPicPr>
          <p:cNvPr id="285" name="Google Shape;285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051" y="2647805"/>
            <a:ext cx="4122000" cy="15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7"/>
          <p:cNvSpPr txBox="1"/>
          <p:nvPr/>
        </p:nvSpPr>
        <p:spPr>
          <a:xfrm>
            <a:off x="6358900" y="4725650"/>
            <a:ext cx="51003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https://www.intel.com/content/www/us/en/develop/documentation/iocl-opg/top/coding-for-the-intel-processor-graphics/execution-of-opencl-work-items-the-simd-machine.html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375" y="1014900"/>
            <a:ext cx="4469799" cy="530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7"/>
          <p:cNvSpPr txBox="1"/>
          <p:nvPr/>
        </p:nvSpPr>
        <p:spPr>
          <a:xfrm>
            <a:off x="0" y="6242400"/>
            <a:ext cx="58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https://www.researchgate.net/figure/Typical-NVIDIA-GPU-architecture-The-GPU-is-comprised-of-a-set-of-Streaming_fig1_236666656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26c0c013f0c_0_30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806" y="721921"/>
            <a:ext cx="10039200" cy="56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6c0c013f0c_0_30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OpenCL/SYCL/CUDA/…</a:t>
            </a:r>
            <a:endParaRPr/>
          </a:p>
        </p:txBody>
      </p:sp>
      <p:sp>
        <p:nvSpPr>
          <p:cNvPr id="295" name="Google Shape;295;g26c0c013f0c_0_307"/>
          <p:cNvSpPr txBox="1"/>
          <p:nvPr/>
        </p:nvSpPr>
        <p:spPr>
          <a:xfrm>
            <a:off x="1900946" y="6515920"/>
            <a:ext cx="9062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https://www.alcf.anl.gov/sites/default/files/2020-03/Intel_SYCL_webinar_2019_Oct_30.pdf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c0c013f0c_0_26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SIMT version (NVIDIA CUDA)</a:t>
            </a:r>
            <a:endParaRPr/>
          </a:p>
        </p:txBody>
      </p:sp>
      <p:pic>
        <p:nvPicPr>
          <p:cNvPr id="301" name="Google Shape;301;g26c0c013f0c_0_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9725"/>
            <a:ext cx="6681474" cy="20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6c0c013f0c_0_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8502" y="1207875"/>
            <a:ext cx="4454450" cy="565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c0c013f0c_0_26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SIMT version (OpenCL)</a:t>
            </a:r>
            <a:endParaRPr/>
          </a:p>
        </p:txBody>
      </p:sp>
      <p:pic>
        <p:nvPicPr>
          <p:cNvPr id="308" name="Google Shape;308;g26c0c013f0c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0850"/>
            <a:ext cx="8565027" cy="20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6c0c013f0c_0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1207875"/>
            <a:ext cx="3722425" cy="565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c0c013f0c_0_28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SIMT version (SYCL)</a:t>
            </a:r>
            <a:endParaRPr/>
          </a:p>
        </p:txBody>
      </p:sp>
      <p:pic>
        <p:nvPicPr>
          <p:cNvPr id="315" name="Google Shape;315;g26c0c013f0c_0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425" y="1294400"/>
            <a:ext cx="353584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6c0c013f0c_0_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75" y="3086275"/>
            <a:ext cx="6950199" cy="152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g26c0c013f0c_0_288"/>
          <p:cNvCxnSpPr/>
          <p:nvPr/>
        </p:nvCxnSpPr>
        <p:spPr>
          <a:xfrm rot="10800000">
            <a:off x="7546850" y="3094475"/>
            <a:ext cx="878400" cy="10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g26c0c013f0c_0_288"/>
          <p:cNvCxnSpPr/>
          <p:nvPr/>
        </p:nvCxnSpPr>
        <p:spPr>
          <a:xfrm rot="10800000">
            <a:off x="7526700" y="4601975"/>
            <a:ext cx="928500" cy="2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g26c0c013f0c_0_288"/>
          <p:cNvSpPr/>
          <p:nvPr/>
        </p:nvSpPr>
        <p:spPr>
          <a:xfrm>
            <a:off x="569000" y="3084600"/>
            <a:ext cx="6978000" cy="154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c0c013f0c_0_313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SIMT vs SIMD</a:t>
            </a:r>
            <a:endParaRPr/>
          </a:p>
        </p:txBody>
      </p:sp>
      <p:sp>
        <p:nvSpPr>
          <p:cNvPr id="325" name="Google Shape;325;g26c0c013f0c_0_313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Different paradigms require different approach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SIMD HW: code is being vectorized by the user/compiler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SIMT HW: code is being executed in vectorized way, user specifies iteration space</a:t>
            </a:r>
            <a:endParaRPr/>
          </a:p>
        </p:txBody>
      </p:sp>
      <p:pic>
        <p:nvPicPr>
          <p:cNvPr id="326" name="Google Shape;326;g26c0c013f0c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550" y="4302475"/>
            <a:ext cx="5453601" cy="1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6c0c013f0c_0_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5" y="3614322"/>
            <a:ext cx="4921400" cy="32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Ways to get your code vectorized</a:t>
            </a:r>
            <a:endParaRPr/>
          </a:p>
        </p:txBody>
      </p:sp>
      <p:sp>
        <p:nvSpPr>
          <p:cNvPr id="333" name="Google Shape;333;p8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Write in assembly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Too expensive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Use intrinsics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Good performance, poor portability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Let the compiler deal with it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Cheap, but often ineffective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Link to a library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Ultimate performance, limited algorithms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Vector loops</a:t>
            </a:r>
            <a:endParaRPr/>
          </a:p>
        </p:txBody>
      </p:sp>
      <p:sp>
        <p:nvSpPr>
          <p:cNvPr id="339" name="Google Shape;339;p9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Native for many ”classic” programming models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Easy to integrate into existing programs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Not portable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LLVM Loop Vectorizer</a:t>
            </a:r>
            <a:endParaRPr/>
          </a:p>
        </p:txBody>
      </p:sp>
      <p:sp>
        <p:nvSpPr>
          <p:cNvPr id="345" name="Google Shape;345;p10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Key features: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Loops with unknown trip count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Runtime check for pointers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Reductions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Inductions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If conversions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Previously…</a:t>
            </a:r>
            <a:endParaRPr/>
          </a:p>
        </p:txBody>
      </p:sp>
      <p:sp>
        <p:nvSpPr>
          <p:cNvPr id="211" name="Google Shape;211;p2"/>
          <p:cNvSpPr/>
          <p:nvPr/>
        </p:nvSpPr>
        <p:spPr>
          <a:xfrm>
            <a:off x="855405" y="1544658"/>
            <a:ext cx="2861187" cy="47192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855404" y="2098214"/>
            <a:ext cx="2861187" cy="47192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Lexical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855403" y="2651770"/>
            <a:ext cx="2861187" cy="47192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855405" y="3213202"/>
            <a:ext cx="2861187" cy="47192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Semantic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855402" y="3774634"/>
            <a:ext cx="2861187" cy="47192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855401" y="4336066"/>
            <a:ext cx="2861187" cy="471924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684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Optimization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2"/>
          <p:cNvSpPr/>
          <p:nvPr/>
        </p:nvSpPr>
        <p:spPr>
          <a:xfrm>
            <a:off x="855413" y="5458947"/>
            <a:ext cx="2861100" cy="4719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"/>
          <p:cNvSpPr/>
          <p:nvPr/>
        </p:nvSpPr>
        <p:spPr>
          <a:xfrm>
            <a:off x="855424" y="4897528"/>
            <a:ext cx="2861100" cy="4719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"/>
          <p:cNvSpPr/>
          <p:nvPr/>
        </p:nvSpPr>
        <p:spPr>
          <a:xfrm>
            <a:off x="6707568" y="2474368"/>
            <a:ext cx="1828800" cy="595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478475" y="4241871"/>
            <a:ext cx="2286983" cy="595035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6843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Middle-end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6478476" y="5064028"/>
            <a:ext cx="2286983" cy="595035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Conceptualizing loop vectorization</a:t>
            </a:r>
            <a:endParaRPr/>
          </a:p>
        </p:txBody>
      </p:sp>
      <p:sp>
        <p:nvSpPr>
          <p:cNvPr id="351" name="Google Shape;351;p11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Think of it as loop unrolling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Unroll loop with some factor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Replace all scalar operations with vector operations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Branching is hard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Mask registers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Outer loop vectorization is hard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Loop dependencies</a:t>
            </a:r>
            <a:endParaRPr/>
          </a:p>
        </p:txBody>
      </p:sp>
      <p:sp>
        <p:nvSpPr>
          <p:cNvPr id="357" name="Google Shape;357;p12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Vectorization changes the order of computation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 must be able to prove that vectorization will produce correct results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Dependency analysis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Example: read-after-write</a:t>
            </a:r>
            <a:endParaRPr/>
          </a:p>
        </p:txBody>
      </p:sp>
      <p:pic>
        <p:nvPicPr>
          <p:cNvPr id="363" name="Google Shape;363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650" y="2501900"/>
            <a:ext cx="8140700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3"/>
          <p:cNvSpPr/>
          <p:nvPr/>
        </p:nvSpPr>
        <p:spPr>
          <a:xfrm>
            <a:off x="4630775" y="3183075"/>
            <a:ext cx="946500" cy="380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Example: write-after-read</a:t>
            </a:r>
            <a:endParaRPr/>
          </a:p>
        </p:txBody>
      </p:sp>
      <p:pic>
        <p:nvPicPr>
          <p:cNvPr id="370" name="Google Shape;3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650" y="2501900"/>
            <a:ext cx="8140700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4"/>
          <p:cNvSpPr/>
          <p:nvPr/>
        </p:nvSpPr>
        <p:spPr>
          <a:xfrm>
            <a:off x="4630775" y="3183075"/>
            <a:ext cx="946500" cy="380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c0c013f0c_0_32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 vectorization demo</a:t>
            </a:r>
            <a:endParaRPr/>
          </a:p>
        </p:txBody>
      </p:sp>
      <p:sp>
        <p:nvSpPr>
          <p:cNvPr id="377" name="Google Shape;377;g26c0c013f0c_0_320"/>
          <p:cNvSpPr txBox="1"/>
          <p:nvPr>
            <p:ph idx="1" type="body"/>
          </p:nvPr>
        </p:nvSpPr>
        <p:spPr>
          <a:xfrm>
            <a:off x="4931375" y="1673450"/>
            <a:ext cx="6651000" cy="28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-fno-vectorize: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d</a:t>
            </a:r>
            <a:r>
              <a:rPr lang="en-US" sz="2000"/>
              <a:t>efault: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-march=native: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78" name="Google Shape;378;g26c0c013f0c_0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25" y="1441475"/>
            <a:ext cx="4302599" cy="505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g26c0c013f0c_0_320"/>
          <p:cNvGrpSpPr/>
          <p:nvPr/>
        </p:nvGrpSpPr>
        <p:grpSpPr>
          <a:xfrm>
            <a:off x="4931375" y="2146463"/>
            <a:ext cx="5188500" cy="445275"/>
            <a:chOff x="289925" y="5611838"/>
            <a:chExt cx="5188500" cy="445275"/>
          </a:xfrm>
        </p:grpSpPr>
        <p:sp>
          <p:nvSpPr>
            <p:cNvPr id="380" name="Google Shape;380;g26c0c013f0c_0_320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81" name="Google Shape;381;g26c0c013f0c_0_3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g26c0c013f0c_0_320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5"/>
                </a:rPr>
                <a:t>https://godbolt.org/z/3vv46r8ze</a:t>
              </a:r>
              <a:r>
                <a:rPr lang="en-US" sz="2400"/>
                <a:t> </a:t>
              </a:r>
              <a:endParaRPr sz="2400"/>
            </a:p>
          </p:txBody>
        </p:sp>
      </p:grpSp>
      <p:grpSp>
        <p:nvGrpSpPr>
          <p:cNvPr id="383" name="Google Shape;383;g26c0c013f0c_0_320"/>
          <p:cNvGrpSpPr/>
          <p:nvPr/>
        </p:nvGrpSpPr>
        <p:grpSpPr>
          <a:xfrm>
            <a:off x="4931375" y="2948488"/>
            <a:ext cx="5188500" cy="445275"/>
            <a:chOff x="289925" y="5611838"/>
            <a:chExt cx="5188500" cy="445275"/>
          </a:xfrm>
        </p:grpSpPr>
        <p:sp>
          <p:nvSpPr>
            <p:cNvPr id="384" name="Google Shape;384;g26c0c013f0c_0_320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85" name="Google Shape;385;g26c0c013f0c_0_3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g26c0c013f0c_0_320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6"/>
                </a:rPr>
                <a:t>https://godbolt.org/z/frsYGPf6v</a:t>
              </a:r>
              <a:r>
                <a:rPr lang="en-US" sz="2400"/>
                <a:t> </a:t>
              </a:r>
              <a:endParaRPr sz="2400"/>
            </a:p>
          </p:txBody>
        </p:sp>
      </p:grpSp>
      <p:grpSp>
        <p:nvGrpSpPr>
          <p:cNvPr id="387" name="Google Shape;387;g26c0c013f0c_0_320"/>
          <p:cNvGrpSpPr/>
          <p:nvPr/>
        </p:nvGrpSpPr>
        <p:grpSpPr>
          <a:xfrm>
            <a:off x="4931375" y="3815438"/>
            <a:ext cx="5188500" cy="445275"/>
            <a:chOff x="289925" y="5611838"/>
            <a:chExt cx="5188500" cy="445275"/>
          </a:xfrm>
        </p:grpSpPr>
        <p:sp>
          <p:nvSpPr>
            <p:cNvPr id="388" name="Google Shape;388;g26c0c013f0c_0_320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89" name="Google Shape;389;g26c0c013f0c_0_3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g26c0c013f0c_0_320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7"/>
                </a:rPr>
                <a:t>https://godbolt.org/z/9c76bMTos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Superword-level parallelism</a:t>
            </a:r>
            <a:endParaRPr/>
          </a:p>
        </p:txBody>
      </p:sp>
      <p:sp>
        <p:nvSpPr>
          <p:cNvPr id="396" name="Google Shape;396;p15"/>
          <p:cNvSpPr txBox="1"/>
          <p:nvPr>
            <p:ph idx="1" type="body"/>
          </p:nvPr>
        </p:nvSpPr>
        <p:spPr>
          <a:xfrm>
            <a:off x="571375" y="1673453"/>
            <a:ext cx="110109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Aims to combine similar independent instructions into vector instructions</a:t>
            </a:r>
            <a:endParaRPr/>
          </a:p>
        </p:txBody>
      </p:sp>
      <p:pic>
        <p:nvPicPr>
          <p:cNvPr id="397" name="Google Shape;3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800" y="2106332"/>
            <a:ext cx="6431955" cy="157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2115" y="3721532"/>
            <a:ext cx="8689324" cy="256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/>
          <p:nvPr>
            <p:ph idx="12" type="sldNum"/>
          </p:nvPr>
        </p:nvSpPr>
        <p:spPr>
          <a:xfrm>
            <a:off x="8501286" y="4454276"/>
            <a:ext cx="28502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7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Loop Vectorization Plan</a:t>
            </a:r>
            <a:endParaRPr/>
          </a:p>
        </p:txBody>
      </p:sp>
      <p:sp>
        <p:nvSpPr>
          <p:cNvPr id="406" name="Google Shape;406;p17"/>
          <p:cNvSpPr txBox="1"/>
          <p:nvPr>
            <p:ph idx="11" type="ftr"/>
          </p:nvPr>
        </p:nvSpPr>
        <p:spPr>
          <a:xfrm>
            <a:off x="2904554" y="4462025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7"/>
          <p:cNvSpPr txBox="1"/>
          <p:nvPr/>
        </p:nvSpPr>
        <p:spPr>
          <a:xfrm>
            <a:off x="5068964" y="3970994"/>
            <a:ext cx="1224217" cy="83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Interleave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7"/>
          <p:cNvSpPr txBox="1"/>
          <p:nvPr/>
        </p:nvSpPr>
        <p:spPr>
          <a:xfrm>
            <a:off x="2076717" y="3970994"/>
            <a:ext cx="1363712" cy="83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Uniform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7"/>
          <p:cNvSpPr/>
          <p:nvPr/>
        </p:nvSpPr>
        <p:spPr>
          <a:xfrm>
            <a:off x="6361004" y="3673427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7"/>
          <p:cNvSpPr/>
          <p:nvPr/>
        </p:nvSpPr>
        <p:spPr>
          <a:xfrm>
            <a:off x="6587353" y="3673427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7"/>
          <p:cNvSpPr/>
          <p:nvPr/>
        </p:nvSpPr>
        <p:spPr>
          <a:xfrm>
            <a:off x="6813701" y="3673427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7"/>
          <p:cNvSpPr txBox="1"/>
          <p:nvPr/>
        </p:nvSpPr>
        <p:spPr>
          <a:xfrm>
            <a:off x="699523" y="455302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7"/>
          <p:cNvSpPr txBox="1"/>
          <p:nvPr/>
        </p:nvSpPr>
        <p:spPr>
          <a:xfrm>
            <a:off x="699523" y="4184041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7"/>
          <p:cNvSpPr/>
          <p:nvPr/>
        </p:nvSpPr>
        <p:spPr>
          <a:xfrm>
            <a:off x="2051431" y="3537663"/>
            <a:ext cx="1282948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7"/>
          <p:cNvSpPr txBox="1"/>
          <p:nvPr/>
        </p:nvSpPr>
        <p:spPr>
          <a:xfrm>
            <a:off x="2221971" y="3659173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7"/>
          <p:cNvSpPr txBox="1"/>
          <p:nvPr/>
        </p:nvSpPr>
        <p:spPr>
          <a:xfrm>
            <a:off x="3702010" y="455302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7"/>
          <p:cNvSpPr txBox="1"/>
          <p:nvPr/>
        </p:nvSpPr>
        <p:spPr>
          <a:xfrm>
            <a:off x="3702010" y="4184041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7"/>
          <p:cNvSpPr txBox="1"/>
          <p:nvPr/>
        </p:nvSpPr>
        <p:spPr>
          <a:xfrm>
            <a:off x="7338419" y="455302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7"/>
          <p:cNvSpPr txBox="1"/>
          <p:nvPr/>
        </p:nvSpPr>
        <p:spPr>
          <a:xfrm>
            <a:off x="7338419" y="4184041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7"/>
          <p:cNvSpPr/>
          <p:nvPr/>
        </p:nvSpPr>
        <p:spPr>
          <a:xfrm rot="10800000">
            <a:off x="1008335" y="1458906"/>
            <a:ext cx="961736" cy="1780933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7"/>
          <p:cNvSpPr/>
          <p:nvPr/>
        </p:nvSpPr>
        <p:spPr>
          <a:xfrm>
            <a:off x="3744210" y="1335071"/>
            <a:ext cx="2063751" cy="12607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7"/>
          <p:cNvSpPr txBox="1"/>
          <p:nvPr/>
        </p:nvSpPr>
        <p:spPr>
          <a:xfrm>
            <a:off x="4482008" y="1205507"/>
            <a:ext cx="3237959" cy="667490"/>
          </a:xfrm>
          <a:prstGeom prst="rect">
            <a:avLst/>
          </a:prstGeom>
          <a:solidFill>
            <a:srgbClr val="FFC0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Legality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7"/>
          <p:cNvSpPr/>
          <p:nvPr/>
        </p:nvSpPr>
        <p:spPr>
          <a:xfrm rot="10800000">
            <a:off x="1392911" y="1312300"/>
            <a:ext cx="3034535" cy="48972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7"/>
          <p:cNvSpPr/>
          <p:nvPr/>
        </p:nvSpPr>
        <p:spPr>
          <a:xfrm>
            <a:off x="1487780" y="1677681"/>
            <a:ext cx="772409" cy="4490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7"/>
          <p:cNvSpPr txBox="1"/>
          <p:nvPr/>
        </p:nvSpPr>
        <p:spPr>
          <a:xfrm>
            <a:off x="4475165" y="2356346"/>
            <a:ext cx="3244800" cy="66749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7"/>
          <p:cNvSpPr txBox="1"/>
          <p:nvPr/>
        </p:nvSpPr>
        <p:spPr>
          <a:xfrm>
            <a:off x="2934700" y="1411869"/>
            <a:ext cx="1148509" cy="271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6"/>
              <a:buFont typeface="Arial"/>
              <a:buNone/>
            </a:pPr>
            <a:r>
              <a:rPr b="1" i="0" lang="en-US" sz="1956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7"/>
          <p:cNvSpPr/>
          <p:nvPr/>
        </p:nvSpPr>
        <p:spPr>
          <a:xfrm>
            <a:off x="1576952" y="1348034"/>
            <a:ext cx="772409" cy="4490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7"/>
          <p:cNvSpPr/>
          <p:nvPr/>
        </p:nvSpPr>
        <p:spPr>
          <a:xfrm>
            <a:off x="5047116" y="3537663"/>
            <a:ext cx="1282948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7"/>
          <p:cNvSpPr txBox="1"/>
          <p:nvPr/>
        </p:nvSpPr>
        <p:spPr>
          <a:xfrm>
            <a:off x="5217656" y="3659173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7"/>
          <p:cNvSpPr/>
          <p:nvPr/>
        </p:nvSpPr>
        <p:spPr>
          <a:xfrm>
            <a:off x="8712669" y="3537663"/>
            <a:ext cx="858371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7"/>
          <p:cNvSpPr/>
          <p:nvPr/>
        </p:nvSpPr>
        <p:spPr>
          <a:xfrm rot="5400000">
            <a:off x="9866337" y="5179527"/>
            <a:ext cx="1078332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7"/>
          <p:cNvSpPr/>
          <p:nvPr/>
        </p:nvSpPr>
        <p:spPr>
          <a:xfrm>
            <a:off x="9988174" y="5665445"/>
            <a:ext cx="772409" cy="3031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7"/>
          <p:cNvSpPr txBox="1"/>
          <p:nvPr/>
        </p:nvSpPr>
        <p:spPr>
          <a:xfrm>
            <a:off x="7061779" y="3381096"/>
            <a:ext cx="1439568" cy="2511585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7"/>
          <p:cNvSpPr txBox="1"/>
          <p:nvPr/>
        </p:nvSpPr>
        <p:spPr>
          <a:xfrm>
            <a:off x="3423565" y="3373853"/>
            <a:ext cx="1439568" cy="2511585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7"/>
          <p:cNvSpPr txBox="1"/>
          <p:nvPr/>
        </p:nvSpPr>
        <p:spPr>
          <a:xfrm>
            <a:off x="443335" y="3368286"/>
            <a:ext cx="1439568" cy="2216632"/>
          </a:xfrm>
          <a:prstGeom prst="rect">
            <a:avLst/>
          </a:prstGeom>
          <a:noFill/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200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7"/>
          <p:cNvSpPr txBox="1"/>
          <p:nvPr/>
        </p:nvSpPr>
        <p:spPr>
          <a:xfrm>
            <a:off x="532225" y="3274854"/>
            <a:ext cx="1439568" cy="2161233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VPlans.0</a:t>
            </a:r>
            <a:br>
              <a:rPr b="0" i="0" lang="en-US" sz="2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7"/>
          <p:cNvSpPr txBox="1"/>
          <p:nvPr/>
        </p:nvSpPr>
        <p:spPr>
          <a:xfrm>
            <a:off x="3532978" y="3274853"/>
            <a:ext cx="1439568" cy="2456185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VPlans.1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7"/>
          <p:cNvSpPr txBox="1"/>
          <p:nvPr/>
        </p:nvSpPr>
        <p:spPr>
          <a:xfrm>
            <a:off x="5068964" y="3964551"/>
            <a:ext cx="1224217" cy="83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Interleave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7"/>
          <p:cNvSpPr txBox="1"/>
          <p:nvPr/>
        </p:nvSpPr>
        <p:spPr>
          <a:xfrm>
            <a:off x="2076717" y="3964551"/>
            <a:ext cx="1363712" cy="83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Uniform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2060"/>
              </a:buClr>
              <a:buSzPts val="1956"/>
              <a:buFont typeface="Arial"/>
              <a:buNone/>
            </a:pPr>
            <a:r>
              <a:rPr b="0" i="0" lang="en-US" sz="1956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7"/>
          <p:cNvSpPr/>
          <p:nvPr/>
        </p:nvSpPr>
        <p:spPr>
          <a:xfrm>
            <a:off x="6361004" y="3666984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7"/>
          <p:cNvSpPr/>
          <p:nvPr/>
        </p:nvSpPr>
        <p:spPr>
          <a:xfrm>
            <a:off x="6587353" y="3666984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7"/>
          <p:cNvSpPr/>
          <p:nvPr/>
        </p:nvSpPr>
        <p:spPr>
          <a:xfrm>
            <a:off x="6813701" y="3666984"/>
            <a:ext cx="197175" cy="20331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7"/>
          <p:cNvSpPr txBox="1"/>
          <p:nvPr/>
        </p:nvSpPr>
        <p:spPr>
          <a:xfrm>
            <a:off x="7251209" y="3248509"/>
            <a:ext cx="1439568" cy="2456185"/>
          </a:xfrm>
          <a:prstGeom prst="rect">
            <a:avLst/>
          </a:prstGeom>
          <a:solidFill>
            <a:schemeClr val="lt1"/>
          </a:solidFill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VPlans.N</a:t>
            </a:r>
            <a:endParaRPr b="0" i="0" sz="24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7"/>
          <p:cNvSpPr txBox="1"/>
          <p:nvPr/>
        </p:nvSpPr>
        <p:spPr>
          <a:xfrm>
            <a:off x="699523" y="441477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7"/>
          <p:cNvSpPr txBox="1"/>
          <p:nvPr/>
        </p:nvSpPr>
        <p:spPr>
          <a:xfrm>
            <a:off x="699523" y="4045790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7"/>
          <p:cNvSpPr/>
          <p:nvPr/>
        </p:nvSpPr>
        <p:spPr>
          <a:xfrm>
            <a:off x="2051431" y="3531220"/>
            <a:ext cx="1282948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7"/>
          <p:cNvSpPr txBox="1"/>
          <p:nvPr/>
        </p:nvSpPr>
        <p:spPr>
          <a:xfrm>
            <a:off x="2221971" y="3652730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7"/>
          <p:cNvSpPr txBox="1"/>
          <p:nvPr/>
        </p:nvSpPr>
        <p:spPr>
          <a:xfrm>
            <a:off x="3702010" y="441477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7"/>
          <p:cNvSpPr txBox="1"/>
          <p:nvPr/>
        </p:nvSpPr>
        <p:spPr>
          <a:xfrm>
            <a:off x="3702010" y="4045790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7"/>
          <p:cNvSpPr txBox="1"/>
          <p:nvPr/>
        </p:nvSpPr>
        <p:spPr>
          <a:xfrm>
            <a:off x="7338419" y="441477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7"/>
          <p:cNvSpPr txBox="1"/>
          <p:nvPr/>
        </p:nvSpPr>
        <p:spPr>
          <a:xfrm>
            <a:off x="7338419" y="4045790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7"/>
          <p:cNvSpPr/>
          <p:nvPr/>
        </p:nvSpPr>
        <p:spPr>
          <a:xfrm>
            <a:off x="10346250" y="5321597"/>
            <a:ext cx="1442040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7"/>
          <p:cNvSpPr txBox="1"/>
          <p:nvPr/>
        </p:nvSpPr>
        <p:spPr>
          <a:xfrm>
            <a:off x="10609498" y="5408350"/>
            <a:ext cx="1104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6"/>
              <a:buFont typeface="Arial"/>
              <a:buNone/>
            </a:pPr>
            <a:r>
              <a:rPr b="1" i="0" lang="en-US" sz="1956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7"/>
          <p:cNvSpPr/>
          <p:nvPr/>
        </p:nvSpPr>
        <p:spPr>
          <a:xfrm rot="10800000">
            <a:off x="1008335" y="1434685"/>
            <a:ext cx="961736" cy="1788892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7"/>
          <p:cNvSpPr txBox="1"/>
          <p:nvPr/>
        </p:nvSpPr>
        <p:spPr>
          <a:xfrm>
            <a:off x="4482008" y="1199065"/>
            <a:ext cx="3237959" cy="667490"/>
          </a:xfrm>
          <a:prstGeom prst="rect">
            <a:avLst/>
          </a:prstGeom>
          <a:solidFill>
            <a:srgbClr val="FFC0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Legality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7"/>
          <p:cNvSpPr/>
          <p:nvPr/>
        </p:nvSpPr>
        <p:spPr>
          <a:xfrm rot="10800000">
            <a:off x="699524" y="1303902"/>
            <a:ext cx="3727921" cy="48972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7"/>
          <p:cNvSpPr/>
          <p:nvPr/>
        </p:nvSpPr>
        <p:spPr>
          <a:xfrm>
            <a:off x="355004" y="1238555"/>
            <a:ext cx="772500" cy="7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7"/>
          <p:cNvSpPr txBox="1"/>
          <p:nvPr/>
        </p:nvSpPr>
        <p:spPr>
          <a:xfrm>
            <a:off x="4475165" y="2349903"/>
            <a:ext cx="3244800" cy="66749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7"/>
          <p:cNvSpPr txBox="1"/>
          <p:nvPr/>
        </p:nvSpPr>
        <p:spPr>
          <a:xfrm>
            <a:off x="2719475" y="1405425"/>
            <a:ext cx="136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6"/>
              <a:buFont typeface="Arial"/>
              <a:buNone/>
            </a:pPr>
            <a:r>
              <a:rPr b="1" i="0" lang="en-US" sz="1956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7"/>
          <p:cNvSpPr/>
          <p:nvPr/>
        </p:nvSpPr>
        <p:spPr>
          <a:xfrm>
            <a:off x="1383555" y="1684257"/>
            <a:ext cx="772409" cy="372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7"/>
          <p:cNvSpPr/>
          <p:nvPr/>
        </p:nvSpPr>
        <p:spPr>
          <a:xfrm>
            <a:off x="5047116" y="3531220"/>
            <a:ext cx="1282948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7030A0"/>
          </a:solidFill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7"/>
          <p:cNvSpPr txBox="1"/>
          <p:nvPr/>
        </p:nvSpPr>
        <p:spPr>
          <a:xfrm>
            <a:off x="5217656" y="3652730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7"/>
          <p:cNvSpPr txBox="1"/>
          <p:nvPr/>
        </p:nvSpPr>
        <p:spPr>
          <a:xfrm>
            <a:off x="9675963" y="3274854"/>
            <a:ext cx="1439568" cy="1995033"/>
          </a:xfrm>
          <a:prstGeom prst="rect">
            <a:avLst/>
          </a:prstGeom>
          <a:noFill/>
          <a:ln cap="flat" cmpd="sng" w="508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Best</a:t>
            </a:r>
            <a:b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VPlan.N</a:t>
            </a:r>
            <a:endParaRPr b="0" i="0" sz="24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3C71"/>
              </a:buClr>
              <a:buSzPts val="2667"/>
              <a:buFont typeface="Arial"/>
              <a:buNone/>
            </a:pPr>
            <a:r>
              <a:rPr b="0" i="0" lang="en-US" sz="2667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7"/>
          <p:cNvSpPr/>
          <p:nvPr/>
        </p:nvSpPr>
        <p:spPr>
          <a:xfrm>
            <a:off x="8712669" y="3531220"/>
            <a:ext cx="858371" cy="464671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7"/>
          <p:cNvSpPr txBox="1"/>
          <p:nvPr/>
        </p:nvSpPr>
        <p:spPr>
          <a:xfrm>
            <a:off x="8857809" y="4179957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7"/>
          <p:cNvSpPr txBox="1"/>
          <p:nvPr/>
        </p:nvSpPr>
        <p:spPr>
          <a:xfrm>
            <a:off x="9844995" y="4414771"/>
            <a:ext cx="1104971" cy="222497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7"/>
          <p:cNvSpPr txBox="1"/>
          <p:nvPr/>
        </p:nvSpPr>
        <p:spPr>
          <a:xfrm>
            <a:off x="9844995" y="4045790"/>
            <a:ext cx="1104971" cy="222497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7"/>
          <p:cNvSpPr txBox="1"/>
          <p:nvPr/>
        </p:nvSpPr>
        <p:spPr>
          <a:xfrm>
            <a:off x="1660195" y="5182554"/>
            <a:ext cx="8295532" cy="9805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clear VPlans, straightforward Cost &amp; Execute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7"/>
          <p:cNvSpPr txBox="1"/>
          <p:nvPr/>
        </p:nvSpPr>
        <p:spPr>
          <a:xfrm>
            <a:off x="8868793" y="3659177"/>
            <a:ext cx="1301572" cy="22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b="1" i="0" sz="195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7"/>
          <p:cNvSpPr/>
          <p:nvPr/>
        </p:nvSpPr>
        <p:spPr>
          <a:xfrm>
            <a:off x="265635" y="2150917"/>
            <a:ext cx="11084652" cy="293274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8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Outer loop vectorization</a:t>
            </a:r>
            <a:endParaRPr/>
          </a:p>
        </p:txBody>
      </p:sp>
      <p:sp>
        <p:nvSpPr>
          <p:cNvPr id="476" name="Google Shape;476;p18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Vectorize innermost and enclosing outer loops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Interchange outer loop to innermost position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Direct outer loop vectorization in-place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Eliminate innermost loop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Vectorization challenges</a:t>
            </a:r>
            <a:endParaRPr/>
          </a:p>
        </p:txBody>
      </p:sp>
      <p:sp>
        <p:nvSpPr>
          <p:cNvPr id="482" name="Google Shape;482;p19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Data alignment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Data must fit cache lines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Aliasing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Pointers can hide data dependencies!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Vectorization cost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CPUs may drop frequencies when using vector instructions</a:t>
            </a:r>
            <a:endParaRPr/>
          </a:p>
          <a:p>
            <a:pPr indent="-508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t/>
            </a:r>
            <a:endParaRPr/>
          </a:p>
          <a:p>
            <a:pPr indent="-508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0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Next time…</a:t>
            </a:r>
            <a:endParaRPr/>
          </a:p>
        </p:txBody>
      </p:sp>
      <p:sp>
        <p:nvSpPr>
          <p:cNvPr id="488" name="Google Shape;488;p20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Backends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Code generation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227" name="Google Shape;227;p3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SIMD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SIMT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Vectorization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c0c013f0c_0_52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494" name="Google Shape;494;g26c0c013f0c_0_52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https://forms.gle/meM77ba76mBd2kAp7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Submission time: </a:t>
            </a:r>
            <a:r>
              <a:rPr b="1" lang="en-US"/>
              <a:t>10 minutes</a:t>
            </a:r>
            <a:r>
              <a:rPr lang="en-US"/>
              <a:t> </a:t>
            </a:r>
            <a:endParaRPr/>
          </a:p>
        </p:txBody>
      </p:sp>
      <p:sp>
        <p:nvSpPr>
          <p:cNvPr id="495" name="Google Shape;495;g26c0c013f0c_0_52"/>
          <p:cNvSpPr txBox="1"/>
          <p:nvPr/>
        </p:nvSpPr>
        <p:spPr>
          <a:xfrm>
            <a:off x="8510750" y="6397900"/>
            <a:ext cx="335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25252"/>
                </a:solidFill>
              </a:rPr>
              <a:t>Backup: </a:t>
            </a:r>
            <a:r>
              <a:rPr lang="en-US" sz="2000" u="sng">
                <a:solidFill>
                  <a:srgbClr val="0068B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me@gooddoog.ru</a:t>
            </a:r>
            <a:r>
              <a:rPr lang="en-US" sz="2000">
                <a:solidFill>
                  <a:srgbClr val="525252"/>
                </a:solidFill>
              </a:rPr>
              <a:t> </a:t>
            </a:r>
            <a:endParaRPr sz="2000">
              <a:solidFill>
                <a:srgbClr val="525252"/>
              </a:solidFill>
            </a:endParaRPr>
          </a:p>
        </p:txBody>
      </p:sp>
      <p:pic>
        <p:nvPicPr>
          <p:cNvPr id="496" name="Google Shape;496;g26c0c013f0c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100" y="1743000"/>
            <a:ext cx="31051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6c0c013f0c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400" y="3342100"/>
            <a:ext cx="7927499" cy="1773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237443f35_0_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503" name="Google Shape;503;g34237443f35_0_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https://forms.gle/Q7kHQL7vDimYvH7c8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Submission time: </a:t>
            </a:r>
            <a:r>
              <a:rPr b="1" lang="en-US"/>
              <a:t>10 minutes</a:t>
            </a:r>
            <a:endParaRPr/>
          </a:p>
        </p:txBody>
      </p:sp>
      <p:pic>
        <p:nvPicPr>
          <p:cNvPr id="504" name="Google Shape;504;g34237443f3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25" y="2780200"/>
            <a:ext cx="7432702" cy="3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34237443f3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0000" y="1673450"/>
            <a:ext cx="29527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1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Extra materials</a:t>
            </a:r>
            <a:endParaRPr/>
          </a:p>
        </p:txBody>
      </p:sp>
      <p:sp>
        <p:nvSpPr>
          <p:cNvPr id="511" name="Google Shape;511;p21"/>
          <p:cNvSpPr txBox="1"/>
          <p:nvPr>
            <p:ph idx="1" type="body"/>
          </p:nvPr>
        </p:nvSpPr>
        <p:spPr>
          <a:xfrm>
            <a:off x="571500" y="1673402"/>
            <a:ext cx="10837852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Auto-Vectorization in LLVM -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https://llvm.org/docs/Vectorizers.html</a:t>
            </a:r>
            <a:r>
              <a:rPr lang="en-US" sz="1600"/>
              <a:t> 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F. Hahn &amp; S. Guggilla “Outer Loop Vectorization in LLVM...” -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https://www.youtube.com/watch?v=jlezxjJLQIg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S. Moll “Stories from RV: The LLVM vectorization ecosystem” -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https://www.youtube.com/watch?v=BAZClv6nMxY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Outer-Loop Vectorization - Revisited for Short SIMD Architectures - </a:t>
            </a:r>
            <a:r>
              <a:rPr lang="en-US" sz="1600" u="sng">
                <a:solidFill>
                  <a:schemeClr val="hlink"/>
                </a:solidFill>
                <a:hlinkClick r:id="rId6"/>
              </a:rPr>
              <a:t>https://dl.acm.org/doi/pdf/10.1145/1454115.1454119</a:t>
            </a:r>
            <a:r>
              <a:rPr lang="en-US" sz="1600"/>
              <a:t> </a:t>
            </a:r>
            <a:endParaRPr/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Single Instruction Multiple Data</a:t>
            </a:r>
            <a:endParaRPr/>
          </a:p>
        </p:txBody>
      </p:sp>
      <p:graphicFrame>
        <p:nvGraphicFramePr>
          <p:cNvPr id="233" name="Google Shape;233;p4"/>
          <p:cNvGraphicFramePr/>
          <p:nvPr/>
        </p:nvGraphicFramePr>
        <p:xfrm>
          <a:off x="2012778" y="19550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{C1510C0B-E18B-4D30-9340-DF9F9F7E33FD}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4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34" name="Google Shape;234;p4"/>
          <p:cNvGraphicFramePr/>
          <p:nvPr/>
        </p:nvGraphicFramePr>
        <p:xfrm>
          <a:off x="2012778" y="26147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{C1510C0B-E18B-4D30-9340-DF9F9F7E33FD}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5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6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7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8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35" name="Google Shape;235;p4"/>
          <p:cNvGraphicFramePr/>
          <p:nvPr/>
        </p:nvGraphicFramePr>
        <p:xfrm>
          <a:off x="2012778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{C1510C0B-E18B-4D30-9340-DF9F9F7E33FD}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6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8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10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12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6" name="Google Shape;236;p4"/>
          <p:cNvSpPr/>
          <p:nvPr/>
        </p:nvSpPr>
        <p:spPr>
          <a:xfrm>
            <a:off x="1400783" y="2291674"/>
            <a:ext cx="369651" cy="369651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1352144" y="2986391"/>
            <a:ext cx="466928" cy="466928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8" name="Google Shape;2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575" y="4018650"/>
            <a:ext cx="4719631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"/>
          <p:cNvSpPr txBox="1"/>
          <p:nvPr/>
        </p:nvSpPr>
        <p:spPr>
          <a:xfrm>
            <a:off x="1118025" y="6400800"/>
            <a:ext cx="55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https://ishuah.com/2021/12/19/a-benchmark-study-simd-intrinsics/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45" name="Google Shape;245;p5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CPU speed reaches plateau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Power limitations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Chip architects get more transistor budget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Doing many operations in parallel is much simpler, than doing operations faster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Two solutions: many cores and many EUs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Many applications don’t require independent threads (think of linear algebra)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History</a:t>
            </a:r>
            <a:endParaRPr/>
          </a:p>
        </p:txBody>
      </p:sp>
      <p:graphicFrame>
        <p:nvGraphicFramePr>
          <p:cNvPr id="251" name="Google Shape;251;p6"/>
          <p:cNvGraphicFramePr/>
          <p:nvPr/>
        </p:nvGraphicFramePr>
        <p:xfrm>
          <a:off x="202325" y="13503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{166FF823-CED8-4871-8768-C754F361EE47}</a:tableStyleId>
              </a:tblPr>
              <a:tblGrid>
                <a:gridCol w="1389625"/>
                <a:gridCol w="4251575"/>
                <a:gridCol w="3077000"/>
                <a:gridCol w="2729600"/>
              </a:tblGrid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Year</a:t>
                      </a:r>
                      <a:endParaRPr b="1"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Register Length (bits)</a:t>
                      </a:r>
                      <a:endParaRPr b="1"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Instruction Set</a:t>
                      </a:r>
                      <a:endParaRPr b="1"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Architecture</a:t>
                      </a:r>
                      <a:endParaRPr b="1"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1999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128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SSE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x86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1999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128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Altivec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PowerPC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2010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128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VSX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POWER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2011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128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NEON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ARM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2011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256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AVX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x86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2013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256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AVX2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x86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512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AVX-512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x86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2016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128-2048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SVE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</a:rPr>
                        <a:t>ARM</a:t>
                      </a:r>
                      <a:endParaRPr sz="180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c0c013f0c_0_12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initial </a:t>
            </a:r>
            <a:r>
              <a:rPr lang="en-US">
                <a:solidFill>
                  <a:schemeClr val="lt2"/>
                </a:solidFill>
              </a:rPr>
              <a:t>SISD </a:t>
            </a:r>
            <a:r>
              <a:rPr lang="en-US"/>
              <a:t>version</a:t>
            </a:r>
            <a:endParaRPr/>
          </a:p>
        </p:txBody>
      </p:sp>
      <p:pic>
        <p:nvPicPr>
          <p:cNvPr id="257" name="Google Shape;257;g26c0c013f0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2600"/>
            <a:ext cx="5270776" cy="18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6c0c013f0c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861" y="1568625"/>
            <a:ext cx="6527965" cy="45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c0c013f0c_0_1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SIMD version (x86, AVX)</a:t>
            </a:r>
            <a:endParaRPr/>
          </a:p>
        </p:txBody>
      </p:sp>
      <p:pic>
        <p:nvPicPr>
          <p:cNvPr id="264" name="Google Shape;264;g26c0c013f0c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" y="1862238"/>
            <a:ext cx="6368501" cy="41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6c0c013f0c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175" y="2052100"/>
            <a:ext cx="5854825" cy="38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c0c013f0c_0_2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add: SIMD version (ARM, NEON)</a:t>
            </a:r>
            <a:endParaRPr/>
          </a:p>
        </p:txBody>
      </p:sp>
      <p:pic>
        <p:nvPicPr>
          <p:cNvPr id="271" name="Google Shape;271;g26c0c013f0c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6024"/>
            <a:ext cx="6674301" cy="36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6c0c013f0c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3275" y="2405800"/>
            <a:ext cx="5278725" cy="33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2022-02-11T08:56:50Z</dcterms:created>
  <dc:creator>Batashev, Alexander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77294acb-f791-4422-865e-0b7527e37b89</vt:lpwstr>
  </property>
  <property fmtid="{D5CDD505-2E9C-101B-9397-08002B2CF9AE}" pid="3" name="CTP_TimeStamp">
    <vt:lpwstr>2020-08-21 21:49:33Z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ContentTypeId">
    <vt:lpwstr>0x01010079C5967B1E29274CA6A143F9D247F5D2</vt:lpwstr>
  </property>
</Properties>
</file>